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93" r:id="rId6"/>
    <p:sldId id="272" r:id="rId7"/>
    <p:sldId id="294" r:id="rId8"/>
    <p:sldId id="29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07" autoAdjust="0"/>
  </p:normalViewPr>
  <p:slideViewPr>
    <p:cSldViewPr snapToGrid="0">
      <p:cViewPr varScale="1">
        <p:scale>
          <a:sx n="125" d="100"/>
          <a:sy n="125" d="100"/>
        </p:scale>
        <p:origin x="173" y="7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5016" y="13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2/16/2021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Example of layers in right just to ilustrate, like pink buildings and Orange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948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3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  <p:sldLayoutId id="2147483686" r:id="rId20"/>
    <p:sldLayoutId id="2147483687" r:id="rId21"/>
    <p:sldLayoutId id="2147483689" r:id="rId22"/>
    <p:sldLayoutId id="2147483690" r:id="rId23"/>
    <p:sldLayoutId id="214748368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06-gps.nl/" TargetMode="External"/><Relationship Id="rId13" Type="http://schemas.openxmlformats.org/officeDocument/2006/relationships/image" Target="../media/image7.svg"/><Relationship Id="rId3" Type="http://schemas.openxmlformats.org/officeDocument/2006/relationships/hyperlink" Target="https://www.tudelft.nl/en/ceg/about-faculty/departments/geoscience-remote-sensing/research/geodesy/" TargetMode="External"/><Relationship Id="rId7" Type="http://schemas.openxmlformats.org/officeDocument/2006/relationships/hyperlink" Target="http://skygeo.com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0.png"/><Relationship Id="rId2" Type="http://schemas.openxmlformats.org/officeDocument/2006/relationships/hyperlink" Target="http://ncgeo.nl/" TargetMode="Externa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knmi.nl/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www.internationalhu.com/" TargetMode="Externa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hyperlink" Target="https://www.itc.nl/research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bodemdalingskaart.portal.skygeo.com/portal/bodemdalingskaart/u1/viewers/basic/?lang=nl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bodemdalingskaart.nl/en-us/&#160;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7638288" cy="2387600"/>
          </a:xfrm>
        </p:spPr>
        <p:txBody>
          <a:bodyPr/>
          <a:lstStyle/>
          <a:p>
            <a:r>
              <a:rPr lang="en-US" dirty="0"/>
              <a:t>NL – </a:t>
            </a:r>
            <a:r>
              <a:rPr lang="en-US" dirty="0" err="1"/>
              <a:t>Bodemdalingskaart</a:t>
            </a:r>
            <a:br>
              <a:rPr lang="en-US" dirty="0"/>
            </a:br>
            <a:r>
              <a:rPr lang="en-US" dirty="0"/>
              <a:t>EN – Surface and Motion map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153578"/>
            <a:ext cx="7638287" cy="936000"/>
          </a:xfrm>
        </p:spPr>
        <p:txBody>
          <a:bodyPr/>
          <a:lstStyle/>
          <a:p>
            <a:r>
              <a:rPr lang="en-US" dirty="0"/>
              <a:t>Spatial Data – Machine Learning</a:t>
            </a:r>
            <a:br>
              <a:rPr lang="en-US" dirty="0"/>
            </a:br>
            <a:r>
              <a:rPr lang="en-US" dirty="0"/>
              <a:t>Hans Franke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AACECC8-062B-4D2E-AF6E-B1759DC9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774518"/>
            <a:ext cx="2371669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2B46578-193A-4DCF-A81D-C4598CC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Dataset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8DCED93-1125-4F36-BCF2-DB23588438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293426"/>
            <a:ext cx="3002400" cy="720000"/>
          </a:xfrm>
        </p:spPr>
        <p:txBody>
          <a:bodyPr/>
          <a:lstStyle/>
          <a:p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NL Centre for Geodesy and Geo-Informatics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2"/>
              </a:rPr>
              <a:t>NCG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in collaboration with universities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3"/>
              </a:rPr>
              <a:t>TU Delft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 err="1">
                <a:solidFill>
                  <a:srgbClr val="00A6D6"/>
                </a:solidFill>
                <a:effectLst/>
                <a:latin typeface="Open Sans"/>
                <a:hlinkClick r:id="rId4"/>
              </a:rPr>
              <a:t>UTwente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5"/>
              </a:rPr>
              <a:t>HU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knowledge </a:t>
            </a:r>
            <a:r>
              <a:rPr lang="en-US" sz="1100" b="0" i="0" dirty="0" err="1">
                <a:solidFill>
                  <a:srgbClr val="333333"/>
                </a:solidFill>
                <a:effectLst/>
                <a:latin typeface="Open Sans"/>
              </a:rPr>
              <a:t>centres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6"/>
              </a:rPr>
              <a:t>KNMI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and geodetic companies (</a:t>
            </a:r>
            <a:r>
              <a:rPr lang="en-US" sz="1100" b="0" i="0" u="sng" dirty="0" err="1">
                <a:solidFill>
                  <a:srgbClr val="00A6D6"/>
                </a:solidFill>
                <a:effectLst/>
                <a:latin typeface="Open Sans"/>
                <a:hlinkClick r:id="rId7"/>
              </a:rPr>
              <a:t>SkyGeo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8"/>
              </a:rPr>
              <a:t>06-GPS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). 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20D2E-695F-436A-B7A3-BF9DDAB2B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58062"/>
            <a:ext cx="3002400" cy="720000"/>
          </a:xfrm>
        </p:spPr>
        <p:txBody>
          <a:bodyPr/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When measuring points move relative to each other, these differences usually represent the 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Open Sans"/>
              </a:rPr>
              <a:t>deformation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 of the Earth's surface, or the </a:t>
            </a:r>
            <a:r>
              <a:rPr lang="en-US" sz="1200" b="1" i="0" dirty="0">
                <a:solidFill>
                  <a:srgbClr val="333333"/>
                </a:solidFill>
                <a:effectLst/>
                <a:latin typeface="Open Sans"/>
              </a:rPr>
              <a:t>movement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 of objects relative to each other.</a:t>
            </a:r>
            <a:endParaRPr lang="en-US" sz="1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2E1C2-BA66-40CC-97C4-80D1F22F57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/>
              </a:rPr>
              <a:t>Geodesy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43D361-F6AF-446D-B04F-18BEC86D2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/>
              <a:t>Who?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53304B6-1B17-4106-A2CF-4FDDB5B77B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FFAAF4-5213-4269-8868-B08F75EBF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709900"/>
            <a:ext cx="3002400" cy="720000"/>
          </a:xfrm>
        </p:spPr>
        <p:txBody>
          <a:bodyPr/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For the safety of the NL it is therefore of importance to measure and monitor the motion of the land as well as objects on it.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61AD1B9-2F84-433C-81FE-64F41C6A771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28B9F-1C80-415E-B1D2-3184694C6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35" y="1043076"/>
            <a:ext cx="6159792" cy="5440792"/>
          </a:xfrm>
          <a:prstGeom prst="rect">
            <a:avLst/>
          </a:prstGeom>
        </p:spPr>
      </p:pic>
      <p:pic>
        <p:nvPicPr>
          <p:cNvPr id="30" name="Picture Placeholder 66" descr="Cloud">
            <a:extLst>
              <a:ext uri="{FF2B5EF4-FFF2-40B4-BE49-F238E27FC236}">
                <a16:creationId xmlns:a16="http://schemas.microsoft.com/office/drawing/2014/main" id="{4C3FBACF-499D-4098-A884-488A8BC8E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222085" y="1445461"/>
            <a:ext cx="1059265" cy="1059265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31" name="Picture Placeholder 164" descr="Factory">
            <a:extLst>
              <a:ext uri="{FF2B5EF4-FFF2-40B4-BE49-F238E27FC236}">
                <a16:creationId xmlns:a16="http://schemas.microsoft.com/office/drawing/2014/main" id="{45070755-874F-487C-9385-A0659262A7E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384029" y="3110565"/>
            <a:ext cx="854075" cy="854075"/>
          </a:xfrm>
          <a:prstGeom prst="rect">
            <a:avLst/>
          </a:prstGeom>
        </p:spPr>
      </p:pic>
      <p:pic>
        <p:nvPicPr>
          <p:cNvPr id="32" name="Picture Placeholder 160" descr="Thermometer">
            <a:extLst>
              <a:ext uri="{FF2B5EF4-FFF2-40B4-BE49-F238E27FC236}">
                <a16:creationId xmlns:a16="http://schemas.microsoft.com/office/drawing/2014/main" id="{1E6E5883-55E2-4CA3-880B-CA5890ED77D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324679" y="4629711"/>
            <a:ext cx="854075" cy="854075"/>
          </a:xfrm>
          <a:prstGeom prst="rect">
            <a:avLst/>
          </a:prstGeom>
        </p:spPr>
      </p:pic>
      <p:sp>
        <p:nvSpPr>
          <p:cNvPr id="34" name="Title 13">
            <a:extLst>
              <a:ext uri="{FF2B5EF4-FFF2-40B4-BE49-F238E27FC236}">
                <a16:creationId xmlns:a16="http://schemas.microsoft.com/office/drawing/2014/main" id="{3CB38C23-2162-49FB-ACAD-CA0A0F055077}"/>
              </a:ext>
            </a:extLst>
          </p:cNvPr>
          <p:cNvSpPr txBox="1">
            <a:spLocks/>
          </p:cNvSpPr>
          <p:nvPr/>
        </p:nvSpPr>
        <p:spPr>
          <a:xfrm>
            <a:off x="1734457" y="496139"/>
            <a:ext cx="47035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The Map</a:t>
            </a:r>
            <a:endParaRPr lang="en-US" dirty="0"/>
          </a:p>
        </p:txBody>
      </p:sp>
      <p:pic>
        <p:nvPicPr>
          <p:cNvPr id="21" name="Picture 2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D77CA02-C6B7-4322-8D83-92BE11F3D0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0008" y="5839695"/>
            <a:ext cx="2371669" cy="93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DA79C-2A84-4198-92B4-C2A7F152871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7694" y="1042019"/>
            <a:ext cx="2041537" cy="18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9FE6AE-A2C9-4007-800D-0120F54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08" y="5839695"/>
            <a:ext cx="2371669" cy="936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F1AFAF-97CE-4D47-82C1-434C20E66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13206"/>
              </p:ext>
            </p:extLst>
          </p:nvPr>
        </p:nvGraphicFramePr>
        <p:xfrm>
          <a:off x="431800" y="1370921"/>
          <a:ext cx="8190200" cy="487430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78035">
                  <a:extLst>
                    <a:ext uri="{9D8B030D-6E8A-4147-A177-3AD203B41FA5}">
                      <a16:colId xmlns:a16="http://schemas.microsoft.com/office/drawing/2014/main" val="2394191239"/>
                    </a:ext>
                  </a:extLst>
                </a:gridCol>
                <a:gridCol w="6612165">
                  <a:extLst>
                    <a:ext uri="{9D8B030D-6E8A-4147-A177-3AD203B41FA5}">
                      <a16:colId xmlns:a16="http://schemas.microsoft.com/office/drawing/2014/main" val="713396973"/>
                    </a:ext>
                  </a:extLst>
                </a:gridCol>
              </a:tblGrid>
              <a:tr h="2543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>
                          <a:effectLst/>
                        </a:rPr>
                        <a:t>Item</a:t>
                      </a:r>
                      <a:endParaRPr lang="en-US" sz="16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>
                          <a:effectLst/>
                        </a:rPr>
                        <a:t>Comments</a:t>
                      </a:r>
                      <a:endParaRPr lang="en-US" sz="16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865991064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Website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kern="1200" noProof="0" dirty="0">
                          <a:solidFill>
                            <a:schemeClr val="tx1"/>
                          </a:solidFill>
                          <a:effectLst/>
                          <a:hlinkClick r:id="rId4"/>
                        </a:rPr>
                        <a:t>https://bodemdalingskaart.nl/en-us/ </a:t>
                      </a:r>
                      <a:endParaRPr lang="en-US" sz="1400" u="sng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133754973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Format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The Map 2.0, the data is presented in six separate files in CSV format. This is a total of about 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350 GB  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(zipped about 100 GB) of data. 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943618835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 dirty="0">
                          <a:effectLst/>
                        </a:rPr>
                        <a:t>Update Freq</a:t>
                      </a:r>
                      <a:endParaRPr lang="en-US" sz="11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The satellites take measurements almost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every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day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over a large part of the Netherlands. On average about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four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times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a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, all over the Netherlands. The map and the dataset itself are recalculated a few times a year, based on all available geodetic measurement data. 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656525495"/>
                  </a:ext>
                </a:extLst>
              </a:tr>
              <a:tr h="829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Quality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The measurements themselves have a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of the order of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one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millimeter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. Depending on the location, location-specific noise or anomalies may be added. This is therefore different from place to place. 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Water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surfaces are the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worst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(too much location-bound noise), and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hard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infrastructure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is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best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(little location-bound noise). In data processing, the worst observations are automatically removed, but this is a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statistical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procedure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and therefore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never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perfect</a:t>
                      </a:r>
                      <a:endParaRPr lang="en-US" sz="1200" b="1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2729275202"/>
                  </a:ext>
                </a:extLst>
              </a:tr>
              <a:tr h="7117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Scientific Reference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The map and the dataset itself are recalculated a few times a year, based on all available geodetic measurement data. We are constantly working on improving the algorithms to better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and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determine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noProof="0" dirty="0">
                          <a:solidFill>
                            <a:schemeClr val="tx1"/>
                          </a:solidFill>
                          <a:effectLst/>
                        </a:rPr>
                        <a:t>movement</a:t>
                      </a: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2688521163"/>
                  </a:ext>
                </a:extLst>
              </a:tr>
              <a:tr h="589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 dirty="0">
                          <a:effectLst/>
                        </a:rPr>
                        <a:t>Open </a:t>
                      </a:r>
                      <a:r>
                        <a:rPr lang="en-US" sz="1050" noProof="0" dirty="0" err="1">
                          <a:effectLst/>
                        </a:rPr>
                        <a:t>Acess</a:t>
                      </a:r>
                      <a:endParaRPr lang="en-US" sz="11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noProof="0" dirty="0">
                          <a:effectLst/>
                        </a:rPr>
                        <a:t>Yes (need login to receive the map - </a:t>
                      </a:r>
                      <a:r>
                        <a:rPr lang="en-US" sz="1200" b="0" u="sng" kern="1200" dirty="0">
                          <a:solidFill>
                            <a:schemeClr val="tx1"/>
                          </a:solidFill>
                          <a:effectLst/>
                          <a:hlinkClick r:id="rId5"/>
                        </a:rPr>
                        <a:t>CC BY-SA 4.0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 .</a:t>
                      </a:r>
                      <a:r>
                        <a:rPr lang="en-US" sz="1200" noProof="0" dirty="0">
                          <a:effectLst/>
                        </a:rPr>
                        <a:t>). Other licenses for commercial purposes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701007208"/>
                  </a:ext>
                </a:extLst>
              </a:tr>
              <a:tr h="829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noProof="0" dirty="0" err="1">
                          <a:effectLst/>
                        </a:rPr>
                        <a:t>Resolution</a:t>
                      </a:r>
                      <a:endParaRPr lang="en-US" sz="11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The 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effectLst/>
                        </a:rPr>
                        <a:t>InSAR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geodetic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measuring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points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are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irregularly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distributed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over the area. With the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used, one can make an optimal statistical evaluation, because sufficient measurement points are available per cell. </a:t>
                      </a:r>
                      <a:r>
                        <a:rPr lang="en-US" sz="1200" b="0" u="sng" kern="1200" dirty="0">
                          <a:solidFill>
                            <a:schemeClr val="tx1"/>
                          </a:solidFill>
                          <a:effectLst/>
                          <a:hlinkClick r:id="rId6"/>
                        </a:rPr>
                        <a:t>Subsidence map 2.0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 does show the individual selected measurement points at object level.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19994212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BFFB664-88E0-4DDB-9BBF-9CAFE9595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945" y="1356560"/>
            <a:ext cx="4000219" cy="39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6E6541F-EB71-45B2-A7E8-A4165A5A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" b="1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0FB7B16A-C26A-4862-BEFF-B779C1CB75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E9440-B187-4706-AEA3-E758246A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121" y="3575713"/>
            <a:ext cx="1984879" cy="32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3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CDDBE2-8CA3-4F2C-82CF-39815E8C7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0B0E6B-3F03-4564-A605-E20A2FE0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DBDBA-59FD-479E-B56D-A1D1A3DA8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BE93C-F40E-4D48-B278-33EF9C3D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1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425</Words>
  <Application>Microsoft Office PowerPoint</Application>
  <PresentationFormat>Widescreen</PresentationFormat>
  <Paragraphs>34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Rockwell</vt:lpstr>
      <vt:lpstr>Times New Roman</vt:lpstr>
      <vt:lpstr>Office Theme</vt:lpstr>
      <vt:lpstr>NL – Bodemdalingskaart EN – Surface and Motion map</vt:lpstr>
      <vt:lpstr>The Dataset</vt:lpstr>
      <vt:lpstr>Description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Hans Franke</dc:creator>
  <cp:lastModifiedBy>franke, H.A. (Hans)</cp:lastModifiedBy>
  <cp:revision>21</cp:revision>
  <dcterms:created xsi:type="dcterms:W3CDTF">2021-01-25T14:40:41Z</dcterms:created>
  <dcterms:modified xsi:type="dcterms:W3CDTF">2021-02-16T08:31:06Z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